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10287000" cx="18288000"/>
  <p:notesSz cx="18288000" cy="10287000"/>
  <p:embeddedFontLst>
    <p:embeddedFont>
      <p:font typeface="La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574">
          <p15:clr>
            <a:srgbClr val="A4A3A4"/>
          </p15:clr>
        </p15:guide>
        <p15:guide id="2" pos="576">
          <p15:clr>
            <a:srgbClr val="A4A3A4"/>
          </p15:clr>
        </p15:guide>
        <p15:guide id="3" orient="horz" pos="1152">
          <p15:clr>
            <a:srgbClr val="747775"/>
          </p15:clr>
        </p15:guide>
        <p15:guide id="4" pos="1080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574" orient="horz"/>
        <p:guide pos="576"/>
        <p:guide pos="1152" orient="horz"/>
        <p:guide pos="1080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La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Lato-italic.fntdata"/><Relationship Id="rId6" Type="http://schemas.openxmlformats.org/officeDocument/2006/relationships/slide" Target="slides/slide1.xml"/><Relationship Id="rId18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c05af6ee86_0_717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g2c05af6ee86_0_717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057dba0976_0_45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4" name="Google Shape;124;g3057dba0976_0_45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057dba0976_0_5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1" name="Google Shape;131;g3057dba0976_0_5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2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ede6d37ff1_0_23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3" name="Google Shape;73;g2ede6d37ff1_0_23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057dba0976_0_7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0" name="Google Shape;80;g3057dba0976_0_7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57dba0976_0_14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" name="Google Shape;87;g3057dba0976_0_14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057dba0976_0_25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g3057dba0976_0_25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057dba0976_0_3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3" name="Google Shape;103;g3057dba0976_0_3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057dba0976_0_35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0" name="Google Shape;110;g3057dba0976_0_35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057dba0976_0_4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7" name="Google Shape;117;g3057dba0976_0_4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7105267" y="1884739"/>
            <a:ext cx="4077464" cy="436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400"/>
              <a:buNone/>
              <a:defRPr b="0" i="0" sz="2700">
                <a:solidFill>
                  <a:srgbClr val="33475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291128" y="1035686"/>
            <a:ext cx="5705743" cy="16554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i="0" sz="7150">
                <a:solidFill>
                  <a:srgbClr val="FF945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1015378" y="3654032"/>
            <a:ext cx="16257242" cy="35769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>
  <p:cSld name="Two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932263"/>
            <a:ext cx="18287998" cy="835473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/>
          <p:nvPr>
            <p:ph type="title"/>
          </p:nvPr>
        </p:nvSpPr>
        <p:spPr>
          <a:xfrm>
            <a:off x="6291128" y="1035686"/>
            <a:ext cx="5705743" cy="16554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i="0" sz="7150">
                <a:solidFill>
                  <a:srgbClr val="FF945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2" type="body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6291128" y="1035686"/>
            <a:ext cx="5705743" cy="16554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i="0" sz="7150">
                <a:solidFill>
                  <a:srgbClr val="FF945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17072605" y="9499702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0" y="0"/>
            <a:ext cx="48408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249600" y="291200"/>
            <a:ext cx="4341600" cy="33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45" name="Google Shape;45;p8"/>
          <p:cNvSpPr txBox="1"/>
          <p:nvPr>
            <p:ph idx="1" type="body"/>
          </p:nvPr>
        </p:nvSpPr>
        <p:spPr>
          <a:xfrm>
            <a:off x="7337050" y="1218950"/>
            <a:ext cx="9930000" cy="82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17072605" y="9499702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4650" y="9499700"/>
            <a:ext cx="3439473" cy="4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0" y="0"/>
            <a:ext cx="18288000" cy="97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" name="Google Shape;50;p9"/>
          <p:cNvGrpSpPr/>
          <p:nvPr/>
        </p:nvGrpSpPr>
        <p:grpSpPr>
          <a:xfrm>
            <a:off x="1660788" y="2382552"/>
            <a:ext cx="1491527" cy="91652"/>
            <a:chOff x="4580561" y="2589004"/>
            <a:chExt cx="1064464" cy="25200"/>
          </a:xfrm>
        </p:grpSpPr>
        <p:sp>
          <p:nvSpPr>
            <p:cNvPr id="51" name="Google Shape;51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" name="Google Shape;53;p9"/>
          <p:cNvSpPr txBox="1"/>
          <p:nvPr>
            <p:ph type="title"/>
          </p:nvPr>
        </p:nvSpPr>
        <p:spPr>
          <a:xfrm>
            <a:off x="1458900" y="2637300"/>
            <a:ext cx="15376800" cy="10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17072605" y="9499702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68000"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91128" y="1035686"/>
            <a:ext cx="5705743" cy="16554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venir"/>
              <a:buNone/>
              <a:defRPr b="1" i="0" sz="7150" u="none" cap="none" strike="noStrike">
                <a:solidFill>
                  <a:srgbClr val="FF945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15378" y="3654032"/>
            <a:ext cx="16257242" cy="35769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400"/>
              <a:buFont typeface="Avenir"/>
              <a:buNone/>
              <a:defRPr i="0" sz="1800" u="none" cap="none" strike="noStrike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400"/>
              <a:buFont typeface="Avenir"/>
              <a:buNone/>
              <a:defRPr i="0" sz="1800" u="none" cap="none" strike="noStrike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400"/>
              <a:buFont typeface="Avenir"/>
              <a:buNone/>
              <a:defRPr i="0" sz="1800" u="none" cap="none" strike="noStrike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400"/>
              <a:buFont typeface="Avenir"/>
              <a:buNone/>
              <a:defRPr i="0" sz="1800" u="none" cap="none" strike="noStrike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400"/>
              <a:buFont typeface="Avenir"/>
              <a:buNone/>
              <a:defRPr i="0" sz="1800" u="none" cap="none" strike="noStrike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400"/>
              <a:buFont typeface="Avenir"/>
              <a:buNone/>
              <a:defRPr i="0" sz="1800" u="none" cap="none" strike="noStrike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400"/>
              <a:buFont typeface="Avenir"/>
              <a:buNone/>
              <a:defRPr i="0" sz="1800" u="none" cap="none" strike="noStrike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400"/>
              <a:buFont typeface="Avenir"/>
              <a:buNone/>
              <a:defRPr i="0" sz="1800" u="none" cap="none" strike="noStrike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400"/>
              <a:buFont typeface="Avenir"/>
              <a:buNone/>
              <a:defRPr i="0" sz="1800" u="none" cap="none" strike="noStrike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resources.steppingblocks.com/hubfs/Using%20Digital%20Career%20Counselor%20eBook.pdf" TargetMode="External"/><Relationship Id="rId4" Type="http://schemas.openxmlformats.org/officeDocument/2006/relationships/hyperlink" Target="https://help.steppingblocks.com/en/collections/1353444-steppingblocks-digital-career-counselor" TargetMode="External"/><Relationship Id="rId5" Type="http://schemas.openxmlformats.org/officeDocument/2006/relationships/hyperlink" Target="https://help.steppingblocks.com/en/articles/8260714-next-steps-for-students" TargetMode="External"/><Relationship Id="rId6" Type="http://schemas.openxmlformats.org/officeDocument/2006/relationships/hyperlink" Target="https://help.steppingblocks.com/en/articles/8260751-interview-guide-for-students" TargetMode="External"/><Relationship Id="rId7" Type="http://schemas.openxmlformats.org/officeDocument/2006/relationships/hyperlink" Target="https://help.steppingblocks.com/en/articles/8708842-skills-employers-seek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10"/>
          <p:cNvGrpSpPr/>
          <p:nvPr/>
        </p:nvGrpSpPr>
        <p:grpSpPr>
          <a:xfrm>
            <a:off x="2" y="1322672"/>
            <a:ext cx="18288000" cy="8354727"/>
            <a:chOff x="2" y="1932272"/>
            <a:chExt cx="18288000" cy="8354727"/>
          </a:xfrm>
        </p:grpSpPr>
        <p:pic>
          <p:nvPicPr>
            <p:cNvPr id="60" name="Google Shape;60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" y="1932272"/>
              <a:ext cx="18288000" cy="83547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28700" y="2010373"/>
              <a:ext cx="5657851" cy="8858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" name="Google Shape;62;p10"/>
          <p:cNvSpPr txBox="1"/>
          <p:nvPr/>
        </p:nvSpPr>
        <p:spPr>
          <a:xfrm>
            <a:off x="1016000" y="3310725"/>
            <a:ext cx="17271900" cy="25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300">
                <a:solidFill>
                  <a:srgbClr val="455460"/>
                </a:solidFill>
                <a:latin typeface="Avenir"/>
                <a:ea typeface="Avenir"/>
                <a:cs typeface="Avenir"/>
                <a:sym typeface="Avenir"/>
              </a:rPr>
              <a:t>Steppingblocks Digital Career Counselor </a:t>
            </a:r>
            <a:endParaRPr i="0" sz="83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3" name="Google Shape;63;p10"/>
          <p:cNvSpPr txBox="1"/>
          <p:nvPr/>
        </p:nvSpPr>
        <p:spPr>
          <a:xfrm>
            <a:off x="1025250" y="6675575"/>
            <a:ext cx="16237500" cy="9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455460"/>
                </a:solidFill>
                <a:latin typeface="Avenir"/>
                <a:ea typeface="Avenir"/>
                <a:cs typeface="Avenir"/>
                <a:sym typeface="Avenir"/>
              </a:rPr>
              <a:t>Career Outcomes Data at your Fingertips! </a:t>
            </a:r>
            <a:endParaRPr i="0" sz="40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64" name="Google Shape;6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8700" y="8244418"/>
            <a:ext cx="1009649" cy="100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/>
        </p:nvSpPr>
        <p:spPr>
          <a:xfrm>
            <a:off x="1028700" y="781175"/>
            <a:ext cx="16230600" cy="10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35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n-US" sz="6000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rPr>
              <a:t>Module:</a:t>
            </a:r>
            <a:r>
              <a:rPr b="1" i="0" lang="en-US" sz="6000" u="none" cap="none" strike="noStrike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b="1" lang="en-US" sz="6000">
                <a:solidFill>
                  <a:srgbClr val="FF9452"/>
                </a:solidFill>
                <a:latin typeface="Avenir"/>
                <a:ea typeface="Avenir"/>
                <a:cs typeface="Avenir"/>
                <a:sym typeface="Avenir"/>
              </a:rPr>
              <a:t>Job Board</a:t>
            </a:r>
            <a:endParaRPr b="1" i="0" sz="6000" u="none" cap="none" strike="noStrike">
              <a:solidFill>
                <a:srgbClr val="FF945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1028700" y="2393225"/>
            <a:ext cx="8306100" cy="45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565867"/>
                </a:solidFill>
                <a:latin typeface="Avenir"/>
                <a:ea typeface="Avenir"/>
                <a:cs typeface="Avenir"/>
                <a:sym typeface="Avenir"/>
              </a:rPr>
              <a:t>With this Module you can…</a:t>
            </a:r>
            <a:endParaRPr sz="3500">
              <a:solidFill>
                <a:srgbClr val="565867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50850" lvl="0" marL="4572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65867"/>
              </a:buClr>
              <a:buSzPts val="3500"/>
              <a:buFont typeface="Avenir"/>
              <a:buChar char="●"/>
            </a:pPr>
            <a:r>
              <a:rPr lang="en-US" sz="3500">
                <a:solidFill>
                  <a:srgbClr val="565867"/>
                </a:solidFill>
                <a:latin typeface="Avenir"/>
                <a:ea typeface="Avenir"/>
                <a:cs typeface="Avenir"/>
                <a:sym typeface="Avenir"/>
              </a:rPr>
              <a:t>Search for jobs that are currently posted publicly online</a:t>
            </a:r>
            <a:endParaRPr sz="3500">
              <a:solidFill>
                <a:srgbClr val="565867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50850" lvl="0" marL="4572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65867"/>
              </a:buClr>
              <a:buSzPts val="3500"/>
              <a:buFont typeface="Avenir"/>
              <a:buChar char="●"/>
            </a:pPr>
            <a:r>
              <a:rPr lang="en-US" sz="3500">
                <a:solidFill>
                  <a:srgbClr val="565867"/>
                </a:solidFill>
                <a:latin typeface="Avenir"/>
                <a:ea typeface="Avenir"/>
                <a:cs typeface="Avenir"/>
                <a:sym typeface="Avenir"/>
              </a:rPr>
              <a:t>Search for remote jobs and/or jobs in your desired city, state, or zip code</a:t>
            </a:r>
            <a:endParaRPr sz="3500">
              <a:solidFill>
                <a:srgbClr val="565867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50850" lvl="0" marL="4572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65867"/>
              </a:buClr>
              <a:buSzPts val="3500"/>
              <a:buFont typeface="Avenir"/>
              <a:buChar char="●"/>
            </a:pPr>
            <a:r>
              <a:rPr lang="en-US" sz="3500">
                <a:solidFill>
                  <a:srgbClr val="565867"/>
                </a:solidFill>
                <a:latin typeface="Avenir"/>
                <a:ea typeface="Avenir"/>
                <a:cs typeface="Avenir"/>
                <a:sym typeface="Avenir"/>
              </a:rPr>
              <a:t>View and save job postings that interest you </a:t>
            </a:r>
            <a:endParaRPr sz="3500">
              <a:solidFill>
                <a:srgbClr val="565867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1725" y="2070300"/>
            <a:ext cx="8648400" cy="6831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/>
        </p:nvSpPr>
        <p:spPr>
          <a:xfrm>
            <a:off x="1028700" y="781175"/>
            <a:ext cx="16230600" cy="10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35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n-US" sz="6000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rPr>
              <a:t>Next Steps &amp; Resources</a:t>
            </a:r>
            <a:endParaRPr b="1" i="0" sz="6000" u="none" cap="none" strike="noStrike">
              <a:solidFill>
                <a:srgbClr val="FF945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1028700" y="2393225"/>
            <a:ext cx="16116300" cy="66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450850" lvl="0" marL="4572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65867"/>
              </a:buClr>
              <a:buSzPts val="3500"/>
              <a:buFont typeface="Avenir"/>
              <a:buChar char="●"/>
            </a:pPr>
            <a:r>
              <a:rPr lang="en-US" sz="3500">
                <a:solidFill>
                  <a:srgbClr val="565867"/>
                </a:solidFill>
                <a:latin typeface="Avenir"/>
                <a:ea typeface="Avenir"/>
                <a:cs typeface="Avenir"/>
                <a:sym typeface="Avenir"/>
              </a:rPr>
              <a:t>Log into the platform and get started! </a:t>
            </a:r>
            <a:r>
              <a:rPr lang="en-US" sz="3500">
                <a:solidFill>
                  <a:srgbClr val="565867"/>
                </a:solidFill>
                <a:highlight>
                  <a:srgbClr val="FFFF00"/>
                </a:highlight>
                <a:latin typeface="Avenir"/>
                <a:ea typeface="Avenir"/>
                <a:cs typeface="Avenir"/>
                <a:sym typeface="Avenir"/>
              </a:rPr>
              <a:t>**WEBSITE LINK**</a:t>
            </a:r>
            <a:endParaRPr sz="3500">
              <a:solidFill>
                <a:srgbClr val="565867"/>
              </a:solidFill>
              <a:highlight>
                <a:srgbClr val="FFFF00"/>
              </a:highlight>
              <a:latin typeface="Avenir"/>
              <a:ea typeface="Avenir"/>
              <a:cs typeface="Avenir"/>
              <a:sym typeface="Avenir"/>
            </a:endParaRPr>
          </a:p>
          <a:p>
            <a:pPr indent="-450850" lvl="0" marL="4572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65867"/>
              </a:buClr>
              <a:buSzPts val="3500"/>
              <a:buFont typeface="Avenir"/>
              <a:buChar char="●"/>
            </a:pPr>
            <a:r>
              <a:rPr lang="en-US" sz="3500">
                <a:solidFill>
                  <a:srgbClr val="565867"/>
                </a:solidFill>
                <a:latin typeface="Avenir"/>
                <a:ea typeface="Avenir"/>
                <a:cs typeface="Avenir"/>
                <a:sym typeface="Avenir"/>
              </a:rPr>
              <a:t>Make an appointment with your Career Advisor </a:t>
            </a:r>
            <a:r>
              <a:rPr lang="en-US" sz="3500">
                <a:solidFill>
                  <a:srgbClr val="565867"/>
                </a:solidFill>
                <a:highlight>
                  <a:srgbClr val="FFFF00"/>
                </a:highlight>
                <a:latin typeface="Avenir"/>
                <a:ea typeface="Avenir"/>
                <a:cs typeface="Avenir"/>
                <a:sym typeface="Avenir"/>
              </a:rPr>
              <a:t>**LINK**</a:t>
            </a:r>
            <a:endParaRPr sz="3500">
              <a:solidFill>
                <a:srgbClr val="565867"/>
              </a:solidFill>
              <a:highlight>
                <a:srgbClr val="FFFF00"/>
              </a:highlight>
              <a:latin typeface="Avenir"/>
              <a:ea typeface="Avenir"/>
              <a:cs typeface="Avenir"/>
              <a:sym typeface="Avenir"/>
            </a:endParaRPr>
          </a:p>
          <a:p>
            <a:pPr indent="-450850" lvl="0" marL="4572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65867"/>
              </a:buClr>
              <a:buSzPts val="3500"/>
              <a:buFont typeface="Avenir"/>
              <a:buChar char="●"/>
            </a:pPr>
            <a:r>
              <a:rPr lang="en-US" sz="3500">
                <a:solidFill>
                  <a:srgbClr val="565867"/>
                </a:solidFill>
                <a:latin typeface="Avenir"/>
                <a:ea typeface="Avenir"/>
                <a:cs typeface="Avenir"/>
                <a:sym typeface="Avenir"/>
              </a:rPr>
              <a:t>Have questions? Send a chat message to the Steppingblocks team within the Digital Career Counselor platform</a:t>
            </a:r>
            <a:endParaRPr sz="3500">
              <a:solidFill>
                <a:srgbClr val="565867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50850" lvl="0" marL="4572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65867"/>
              </a:buClr>
              <a:buSzPts val="3500"/>
              <a:buFont typeface="Avenir"/>
              <a:buChar char="●"/>
            </a:pPr>
            <a:r>
              <a:rPr lang="en-US" sz="3500">
                <a:solidFill>
                  <a:srgbClr val="565867"/>
                </a:solidFill>
                <a:latin typeface="Avenir"/>
                <a:ea typeface="Avenir"/>
                <a:cs typeface="Avenir"/>
                <a:sym typeface="Avenir"/>
              </a:rPr>
              <a:t>Check out Steppingblocks resources: </a:t>
            </a:r>
            <a:endParaRPr sz="3500">
              <a:solidFill>
                <a:srgbClr val="565867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50850" lvl="1" marL="9144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65867"/>
              </a:buClr>
              <a:buSzPts val="3500"/>
              <a:buFont typeface="Avenir"/>
              <a:buChar char="○"/>
            </a:pPr>
            <a:r>
              <a:rPr lang="en-US" sz="3500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3"/>
              </a:rPr>
              <a:t>Digital Career Counselor Guide</a:t>
            </a:r>
            <a:r>
              <a:rPr lang="en-US" sz="3500">
                <a:solidFill>
                  <a:srgbClr val="565867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sz="3500">
              <a:solidFill>
                <a:srgbClr val="565867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50850" lvl="1" marL="9144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65867"/>
              </a:buClr>
              <a:buSzPts val="3500"/>
              <a:buFont typeface="Avenir"/>
              <a:buChar char="○"/>
            </a:pPr>
            <a:r>
              <a:rPr lang="en-US" sz="3500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4"/>
              </a:rPr>
              <a:t>Steppingblocks Help Center: Digital Career Counselor</a:t>
            </a:r>
            <a:endParaRPr sz="3500">
              <a:solidFill>
                <a:srgbClr val="565867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50850" lvl="1" marL="9144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65867"/>
              </a:buClr>
              <a:buSzPts val="3500"/>
              <a:buFont typeface="Avenir"/>
              <a:buChar char="○"/>
            </a:pPr>
            <a:r>
              <a:rPr lang="en-US" sz="3500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5"/>
              </a:rPr>
              <a:t>Next Steps for Students</a:t>
            </a:r>
            <a:endParaRPr sz="3500">
              <a:solidFill>
                <a:srgbClr val="565867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50850" lvl="1" marL="9144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65867"/>
              </a:buClr>
              <a:buSzPts val="3500"/>
              <a:buFont typeface="Avenir"/>
              <a:buChar char="○"/>
            </a:pPr>
            <a:r>
              <a:rPr lang="en-US" sz="3500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6"/>
              </a:rPr>
              <a:t>Interview Guide for Students</a:t>
            </a:r>
            <a:endParaRPr sz="3500">
              <a:solidFill>
                <a:srgbClr val="565867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50850" lvl="1" marL="9144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65867"/>
              </a:buClr>
              <a:buSzPts val="3500"/>
              <a:buFont typeface="Avenir"/>
              <a:buChar char="○"/>
            </a:pPr>
            <a:r>
              <a:rPr lang="en-US" sz="3500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7"/>
              </a:rPr>
              <a:t>Skills Employers Seek</a:t>
            </a:r>
            <a:endParaRPr sz="3500">
              <a:solidFill>
                <a:srgbClr val="565867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/>
        </p:nvSpPr>
        <p:spPr>
          <a:xfrm>
            <a:off x="1016000" y="2269350"/>
            <a:ext cx="14092800" cy="66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1125">
            <a:spAutoFit/>
          </a:bodyPr>
          <a:lstStyle/>
          <a:p>
            <a:pPr indent="-431800" lvl="0" marL="457200" marR="5080" rtl="0" algn="l">
              <a:lnSpc>
                <a:spcPct val="110161"/>
              </a:lnSpc>
              <a:spcBef>
                <a:spcPts val="0"/>
              </a:spcBef>
              <a:spcAft>
                <a:spcPts val="0"/>
              </a:spcAft>
              <a:buClr>
                <a:srgbClr val="4A5E6F"/>
              </a:buClr>
              <a:buSzPts val="3200"/>
              <a:buFont typeface="Avenir"/>
              <a:buChar char="●"/>
            </a:pPr>
            <a:r>
              <a:rPr lang="en-US" sz="3200">
                <a:solidFill>
                  <a:srgbClr val="4A5E6F"/>
                </a:solidFill>
                <a:latin typeface="Avenir"/>
                <a:ea typeface="Avenir"/>
                <a:cs typeface="Avenir"/>
                <a:sym typeface="Avenir"/>
              </a:rPr>
              <a:t>Why Career Outcomes Data? </a:t>
            </a:r>
            <a:endParaRPr sz="3200">
              <a:solidFill>
                <a:srgbClr val="4A5E6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31800" lvl="0" marL="457200" marR="5080" rtl="0" algn="l">
              <a:lnSpc>
                <a:spcPct val="110161"/>
              </a:lnSpc>
              <a:spcBef>
                <a:spcPts val="1000"/>
              </a:spcBef>
              <a:spcAft>
                <a:spcPts val="0"/>
              </a:spcAft>
              <a:buClr>
                <a:srgbClr val="4A5E6F"/>
              </a:buClr>
              <a:buSzPts val="3200"/>
              <a:buFont typeface="Avenir"/>
              <a:buChar char="●"/>
            </a:pPr>
            <a:r>
              <a:rPr lang="en-US" sz="3200">
                <a:solidFill>
                  <a:srgbClr val="4A5E6F"/>
                </a:solidFill>
                <a:latin typeface="Avenir"/>
                <a:ea typeface="Avenir"/>
                <a:cs typeface="Avenir"/>
                <a:sym typeface="Avenir"/>
              </a:rPr>
              <a:t>Explore Career Outcomes Data with Digital Career Counselor</a:t>
            </a:r>
            <a:endParaRPr sz="3200">
              <a:solidFill>
                <a:srgbClr val="4A5E6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31800" lvl="0" marL="457200" marR="5080" rtl="0" algn="l">
              <a:lnSpc>
                <a:spcPct val="110161"/>
              </a:lnSpc>
              <a:spcBef>
                <a:spcPts val="1000"/>
              </a:spcBef>
              <a:spcAft>
                <a:spcPts val="0"/>
              </a:spcAft>
              <a:buClr>
                <a:srgbClr val="4A5E6F"/>
              </a:buClr>
              <a:buSzPts val="3200"/>
              <a:buFont typeface="Avenir"/>
              <a:buChar char="●"/>
            </a:pPr>
            <a:r>
              <a:rPr lang="en-US" sz="3200">
                <a:solidFill>
                  <a:srgbClr val="4A5E6F"/>
                </a:solidFill>
                <a:latin typeface="Avenir"/>
                <a:ea typeface="Avenir"/>
                <a:cs typeface="Avenir"/>
                <a:sym typeface="Avenir"/>
              </a:rPr>
              <a:t>An overview of the platform: </a:t>
            </a:r>
            <a:endParaRPr sz="3200">
              <a:solidFill>
                <a:srgbClr val="4A5E6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31800" lvl="1" marL="914400" marR="5080" rtl="0" algn="l">
              <a:lnSpc>
                <a:spcPct val="110161"/>
              </a:lnSpc>
              <a:spcBef>
                <a:spcPts val="1000"/>
              </a:spcBef>
              <a:spcAft>
                <a:spcPts val="0"/>
              </a:spcAft>
              <a:buClr>
                <a:srgbClr val="4A5E6F"/>
              </a:buClr>
              <a:buSzPts val="3200"/>
              <a:buFont typeface="Avenir"/>
              <a:buChar char="○"/>
            </a:pPr>
            <a:r>
              <a:rPr lang="en-US" sz="3200">
                <a:solidFill>
                  <a:srgbClr val="4A5E6F"/>
                </a:solidFill>
                <a:latin typeface="Avenir"/>
                <a:ea typeface="Avenir"/>
                <a:cs typeface="Avenir"/>
                <a:sym typeface="Avenir"/>
              </a:rPr>
              <a:t>Home Feeds Page</a:t>
            </a:r>
            <a:endParaRPr sz="3200">
              <a:solidFill>
                <a:srgbClr val="4A5E6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31800" lvl="1" marL="914400" marR="5080" rtl="0" algn="l">
              <a:lnSpc>
                <a:spcPct val="110161"/>
              </a:lnSpc>
              <a:spcBef>
                <a:spcPts val="1000"/>
              </a:spcBef>
              <a:spcAft>
                <a:spcPts val="0"/>
              </a:spcAft>
              <a:buClr>
                <a:srgbClr val="4A5E6F"/>
              </a:buClr>
              <a:buSzPts val="3200"/>
              <a:buFont typeface="Avenir"/>
              <a:buChar char="○"/>
            </a:pPr>
            <a:r>
              <a:rPr lang="en-US" sz="3200">
                <a:solidFill>
                  <a:srgbClr val="4A5E6F"/>
                </a:solidFill>
                <a:latin typeface="Avenir"/>
                <a:ea typeface="Avenir"/>
                <a:cs typeface="Avenir"/>
                <a:sym typeface="Avenir"/>
              </a:rPr>
              <a:t>Personality Assessment </a:t>
            </a:r>
            <a:endParaRPr sz="3200">
              <a:solidFill>
                <a:srgbClr val="4A5E6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31800" lvl="1" marL="914400" marR="5080" rtl="0" algn="l">
              <a:lnSpc>
                <a:spcPct val="110161"/>
              </a:lnSpc>
              <a:spcBef>
                <a:spcPts val="1000"/>
              </a:spcBef>
              <a:spcAft>
                <a:spcPts val="0"/>
              </a:spcAft>
              <a:buClr>
                <a:srgbClr val="4A5E6F"/>
              </a:buClr>
              <a:buSzPts val="3200"/>
              <a:buFont typeface="Avenir"/>
              <a:buChar char="○"/>
            </a:pPr>
            <a:r>
              <a:rPr lang="en-US" sz="3200">
                <a:solidFill>
                  <a:srgbClr val="4A5E6F"/>
                </a:solidFill>
                <a:latin typeface="Avenir"/>
                <a:ea typeface="Avenir"/>
                <a:cs typeface="Avenir"/>
                <a:sym typeface="Avenir"/>
              </a:rPr>
              <a:t>Outcomes</a:t>
            </a:r>
            <a:endParaRPr sz="3200">
              <a:solidFill>
                <a:srgbClr val="4A5E6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31800" lvl="1" marL="914400" marR="5080" rtl="0" algn="l">
              <a:lnSpc>
                <a:spcPct val="110161"/>
              </a:lnSpc>
              <a:spcBef>
                <a:spcPts val="1000"/>
              </a:spcBef>
              <a:spcAft>
                <a:spcPts val="0"/>
              </a:spcAft>
              <a:buClr>
                <a:srgbClr val="4A5E6F"/>
              </a:buClr>
              <a:buSzPts val="3200"/>
              <a:buFont typeface="Avenir"/>
              <a:buChar char="○"/>
            </a:pPr>
            <a:r>
              <a:rPr lang="en-US" sz="3200">
                <a:solidFill>
                  <a:srgbClr val="4A5E6F"/>
                </a:solidFill>
                <a:latin typeface="Avenir"/>
                <a:ea typeface="Avenir"/>
                <a:cs typeface="Avenir"/>
                <a:sym typeface="Avenir"/>
              </a:rPr>
              <a:t>Search 360 </a:t>
            </a:r>
            <a:endParaRPr sz="3200">
              <a:solidFill>
                <a:srgbClr val="4A5E6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31800" lvl="1" marL="914400" marR="5080" rtl="0" algn="l">
              <a:lnSpc>
                <a:spcPct val="110161"/>
              </a:lnSpc>
              <a:spcBef>
                <a:spcPts val="1000"/>
              </a:spcBef>
              <a:spcAft>
                <a:spcPts val="0"/>
              </a:spcAft>
              <a:buClr>
                <a:srgbClr val="4A5E6F"/>
              </a:buClr>
              <a:buSzPts val="3200"/>
              <a:buFont typeface="Avenir"/>
              <a:buChar char="○"/>
            </a:pPr>
            <a:r>
              <a:rPr lang="en-US" sz="3200">
                <a:solidFill>
                  <a:srgbClr val="4A5E6F"/>
                </a:solidFill>
                <a:latin typeface="Avenir"/>
                <a:ea typeface="Avenir"/>
                <a:cs typeface="Avenir"/>
                <a:sym typeface="Avenir"/>
              </a:rPr>
              <a:t>Tuition Analyzer</a:t>
            </a:r>
            <a:endParaRPr sz="3200">
              <a:solidFill>
                <a:srgbClr val="4A5E6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31800" lvl="1" marL="914400" marR="5080" rtl="0" algn="l">
              <a:lnSpc>
                <a:spcPct val="110161"/>
              </a:lnSpc>
              <a:spcBef>
                <a:spcPts val="1000"/>
              </a:spcBef>
              <a:spcAft>
                <a:spcPts val="0"/>
              </a:spcAft>
              <a:buClr>
                <a:srgbClr val="4A5E6F"/>
              </a:buClr>
              <a:buSzPts val="3200"/>
              <a:buFont typeface="Avenir"/>
              <a:buChar char="○"/>
            </a:pPr>
            <a:r>
              <a:rPr lang="en-US" sz="3200">
                <a:solidFill>
                  <a:srgbClr val="4A5E6F"/>
                </a:solidFill>
                <a:latin typeface="Avenir"/>
                <a:ea typeface="Avenir"/>
                <a:cs typeface="Avenir"/>
                <a:sym typeface="Avenir"/>
              </a:rPr>
              <a:t>Job Board</a:t>
            </a:r>
            <a:endParaRPr sz="3200">
              <a:solidFill>
                <a:srgbClr val="4A5E6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31800" lvl="0" marL="457200" marR="5080" rtl="0" algn="l">
              <a:lnSpc>
                <a:spcPct val="110161"/>
              </a:lnSpc>
              <a:spcBef>
                <a:spcPts val="1000"/>
              </a:spcBef>
              <a:spcAft>
                <a:spcPts val="1000"/>
              </a:spcAft>
              <a:buClr>
                <a:srgbClr val="4A5E6F"/>
              </a:buClr>
              <a:buSzPts val="3200"/>
              <a:buFont typeface="Avenir"/>
              <a:buChar char="●"/>
            </a:pPr>
            <a:r>
              <a:rPr lang="en-US" sz="3200">
                <a:solidFill>
                  <a:srgbClr val="4A5E6F"/>
                </a:solidFill>
                <a:latin typeface="Avenir"/>
                <a:ea typeface="Avenir"/>
                <a:cs typeface="Avenir"/>
                <a:sym typeface="Avenir"/>
              </a:rPr>
              <a:t>Next Steps: Get Access &amp; Learn More</a:t>
            </a:r>
            <a:endParaRPr sz="3200">
              <a:solidFill>
                <a:srgbClr val="4A5E6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0" name="Google Shape;70;p11"/>
          <p:cNvSpPr txBox="1"/>
          <p:nvPr>
            <p:ph type="title"/>
          </p:nvPr>
        </p:nvSpPr>
        <p:spPr>
          <a:xfrm>
            <a:off x="1016000" y="928850"/>
            <a:ext cx="127596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6000"/>
              <a:t>Agenda</a:t>
            </a:r>
            <a:endParaRPr b="0" sz="6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/>
        </p:nvSpPr>
        <p:spPr>
          <a:xfrm>
            <a:off x="1028700" y="781175"/>
            <a:ext cx="16230600" cy="10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35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n-US" sz="6000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rPr>
              <a:t>Why</a:t>
            </a:r>
            <a:r>
              <a:rPr b="1" i="0" lang="en-US" sz="6000" u="none" cap="none" strike="noStrike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b="1" lang="en-US" sz="6000">
                <a:solidFill>
                  <a:srgbClr val="FF9452"/>
                </a:solidFill>
                <a:latin typeface="Avenir"/>
                <a:ea typeface="Avenir"/>
                <a:cs typeface="Avenir"/>
                <a:sym typeface="Avenir"/>
              </a:rPr>
              <a:t>Career Outcomes Data?</a:t>
            </a:r>
            <a:endParaRPr b="1" i="0" sz="6000" u="none" cap="none" strike="noStrike">
              <a:solidFill>
                <a:srgbClr val="FF945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6" name="Google Shape;76;p12"/>
          <p:cNvSpPr txBox="1"/>
          <p:nvPr/>
        </p:nvSpPr>
        <p:spPr>
          <a:xfrm>
            <a:off x="1028700" y="5748425"/>
            <a:ext cx="16788000" cy="32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565867"/>
                </a:solidFill>
                <a:latin typeface="Avenir"/>
                <a:ea typeface="Avenir"/>
                <a:cs typeface="Avenir"/>
                <a:sym typeface="Avenir"/>
              </a:rPr>
              <a:t>With Career Outcomes Data You Can…</a:t>
            </a:r>
            <a:endParaRPr sz="3500">
              <a:solidFill>
                <a:srgbClr val="565867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50850" lvl="0" marL="4572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65867"/>
              </a:buClr>
              <a:buSzPts val="3500"/>
              <a:buFont typeface="Avenir"/>
              <a:buChar char="●"/>
            </a:pPr>
            <a:r>
              <a:rPr lang="en-US" sz="3500">
                <a:solidFill>
                  <a:srgbClr val="565867"/>
                </a:solidFill>
                <a:latin typeface="Avenir"/>
                <a:ea typeface="Avenir"/>
                <a:cs typeface="Avenir"/>
                <a:sym typeface="Avenir"/>
              </a:rPr>
              <a:t>Discover top job titles, companies, salary, and more for people with your major </a:t>
            </a:r>
            <a:endParaRPr sz="3500">
              <a:solidFill>
                <a:srgbClr val="565867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50850" lvl="0" marL="4572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65867"/>
              </a:buClr>
              <a:buSzPts val="3500"/>
              <a:buFont typeface="Avenir"/>
              <a:buChar char="●"/>
            </a:pPr>
            <a:r>
              <a:rPr lang="en-US" sz="3500">
                <a:solidFill>
                  <a:srgbClr val="565867"/>
                </a:solidFill>
                <a:latin typeface="Avenir"/>
                <a:ea typeface="Avenir"/>
                <a:cs typeface="Avenir"/>
                <a:sym typeface="Avenir"/>
              </a:rPr>
              <a:t>Learn more about the top skills for your desired field </a:t>
            </a:r>
            <a:endParaRPr sz="3500">
              <a:solidFill>
                <a:srgbClr val="565867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50850" lvl="0" marL="4572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65867"/>
              </a:buClr>
              <a:buSzPts val="3500"/>
              <a:buFont typeface="Avenir"/>
              <a:buChar char="●"/>
            </a:pPr>
            <a:r>
              <a:rPr lang="en-US" sz="3500">
                <a:solidFill>
                  <a:srgbClr val="565867"/>
                </a:solidFill>
                <a:latin typeface="Avenir"/>
                <a:ea typeface="Avenir"/>
                <a:cs typeface="Avenir"/>
                <a:sym typeface="Avenir"/>
              </a:rPr>
              <a:t>Explore career paths from real people</a:t>
            </a:r>
            <a:endParaRPr sz="3500">
              <a:solidFill>
                <a:srgbClr val="565867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50850" lvl="0" marL="4572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65867"/>
              </a:buClr>
              <a:buSzPts val="3500"/>
              <a:buFont typeface="Avenir"/>
              <a:buChar char="●"/>
            </a:pPr>
            <a:r>
              <a:rPr lang="en-US" sz="3500">
                <a:solidFill>
                  <a:srgbClr val="565867"/>
                </a:solidFill>
                <a:latin typeface="Avenir"/>
                <a:ea typeface="Avenir"/>
                <a:cs typeface="Avenir"/>
                <a:sym typeface="Avenir"/>
              </a:rPr>
              <a:t>Make informed academic and career decisions </a:t>
            </a:r>
            <a:endParaRPr sz="3500">
              <a:solidFill>
                <a:srgbClr val="565867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7" name="Google Shape;77;p12"/>
          <p:cNvSpPr txBox="1"/>
          <p:nvPr/>
        </p:nvSpPr>
        <p:spPr>
          <a:xfrm>
            <a:off x="1164075" y="2321450"/>
            <a:ext cx="15886200" cy="25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565867"/>
                </a:solidFill>
                <a:latin typeface="Avenir"/>
                <a:ea typeface="Avenir"/>
                <a:cs typeface="Avenir"/>
                <a:sym typeface="Avenir"/>
              </a:rPr>
              <a:t>Have you ever asked yourself:</a:t>
            </a:r>
            <a:endParaRPr sz="3500">
              <a:solidFill>
                <a:srgbClr val="565867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50850" lvl="0" marL="4572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65867"/>
              </a:buClr>
              <a:buSzPts val="3500"/>
              <a:buFont typeface="Avenir"/>
              <a:buChar char="●"/>
            </a:pPr>
            <a:r>
              <a:rPr i="1" lang="en-US" sz="3500">
                <a:solidFill>
                  <a:srgbClr val="565867"/>
                </a:solidFill>
                <a:latin typeface="Avenir"/>
                <a:ea typeface="Avenir"/>
                <a:cs typeface="Avenir"/>
                <a:sym typeface="Avenir"/>
              </a:rPr>
              <a:t>What can I do with my major? What have other people done with this major?</a:t>
            </a:r>
            <a:endParaRPr i="1" sz="3500">
              <a:solidFill>
                <a:srgbClr val="565867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50850" lvl="0" marL="4572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65867"/>
              </a:buClr>
              <a:buSzPts val="3500"/>
              <a:buFont typeface="Avenir"/>
              <a:buChar char="●"/>
            </a:pPr>
            <a:r>
              <a:rPr i="1" lang="en-US" sz="3500">
                <a:solidFill>
                  <a:srgbClr val="565867"/>
                </a:solidFill>
                <a:latin typeface="Avenir"/>
                <a:ea typeface="Avenir"/>
                <a:cs typeface="Avenir"/>
                <a:sym typeface="Avenir"/>
              </a:rPr>
              <a:t>What are my career options? </a:t>
            </a:r>
            <a:endParaRPr i="1" sz="3500">
              <a:solidFill>
                <a:srgbClr val="565867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50850" lvl="0" marL="4572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65867"/>
              </a:buClr>
              <a:buSzPts val="3500"/>
              <a:buFont typeface="Avenir"/>
              <a:buChar char="●"/>
            </a:pPr>
            <a:r>
              <a:rPr i="1" lang="en-US" sz="3500">
                <a:solidFill>
                  <a:srgbClr val="565867"/>
                </a:solidFill>
                <a:latin typeface="Avenir"/>
                <a:ea typeface="Avenir"/>
                <a:cs typeface="Avenir"/>
                <a:sym typeface="Avenir"/>
              </a:rPr>
              <a:t>What skills do I need to succeed? </a:t>
            </a:r>
            <a:endParaRPr i="1" sz="3500">
              <a:solidFill>
                <a:srgbClr val="565867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/>
        </p:nvSpPr>
        <p:spPr>
          <a:xfrm>
            <a:off x="1028700" y="628775"/>
            <a:ext cx="16230600" cy="19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35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n-US" sz="6000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rPr>
              <a:t>Explore Career Outcomes Data with</a:t>
            </a:r>
            <a:endParaRPr b="1" sz="6000">
              <a:solidFill>
                <a:srgbClr val="33475B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b="1" lang="en-US" sz="6000">
                <a:solidFill>
                  <a:srgbClr val="FF9452"/>
                </a:solidFill>
                <a:latin typeface="Avenir"/>
                <a:ea typeface="Avenir"/>
                <a:cs typeface="Avenir"/>
                <a:sym typeface="Avenir"/>
              </a:rPr>
              <a:t>Steppingblocks’ Digital Career Counselor </a:t>
            </a:r>
            <a:endParaRPr b="1" i="0" sz="6000" u="none" cap="none" strike="noStrike">
              <a:solidFill>
                <a:srgbClr val="FF945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3" name="Google Shape;83;p13"/>
          <p:cNvSpPr txBox="1"/>
          <p:nvPr/>
        </p:nvSpPr>
        <p:spPr>
          <a:xfrm>
            <a:off x="1028700" y="3112075"/>
            <a:ext cx="11116500" cy="45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565867"/>
                </a:solidFill>
                <a:latin typeface="Avenir"/>
                <a:ea typeface="Avenir"/>
                <a:cs typeface="Avenir"/>
                <a:sym typeface="Avenir"/>
              </a:rPr>
              <a:t>Digital Career Counselor…</a:t>
            </a:r>
            <a:endParaRPr sz="3500">
              <a:solidFill>
                <a:srgbClr val="565867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50850" lvl="0" marL="4572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65867"/>
              </a:buClr>
              <a:buSzPts val="3500"/>
              <a:buFont typeface="Avenir"/>
              <a:buChar char="●"/>
            </a:pPr>
            <a:r>
              <a:rPr lang="en-US" sz="3500">
                <a:solidFill>
                  <a:srgbClr val="565867"/>
                </a:solidFill>
                <a:latin typeface="Avenir"/>
                <a:ea typeface="Avenir"/>
                <a:cs typeface="Avenir"/>
                <a:sym typeface="Avenir"/>
              </a:rPr>
              <a:t>is a platform designed specifically to give college students access to helpful career data</a:t>
            </a:r>
            <a:endParaRPr sz="3500">
              <a:solidFill>
                <a:srgbClr val="565867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50850" lvl="0" marL="4572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65867"/>
              </a:buClr>
              <a:buSzPts val="3500"/>
              <a:buFont typeface="Avenir"/>
              <a:buChar char="●"/>
            </a:pPr>
            <a:r>
              <a:rPr lang="en-US" sz="3500">
                <a:solidFill>
                  <a:srgbClr val="565867"/>
                </a:solidFill>
                <a:latin typeface="Avenir"/>
                <a:ea typeface="Avenir"/>
                <a:cs typeface="Avenir"/>
                <a:sym typeface="Avenir"/>
              </a:rPr>
              <a:t>contains data from 135+ million people across the United States</a:t>
            </a:r>
            <a:endParaRPr sz="3500">
              <a:solidFill>
                <a:srgbClr val="565867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50850" lvl="0" marL="4572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65867"/>
              </a:buClr>
              <a:buSzPts val="3500"/>
              <a:buFont typeface="Avenir"/>
              <a:buChar char="●"/>
            </a:pPr>
            <a:r>
              <a:rPr lang="en-US" sz="3500">
                <a:solidFill>
                  <a:srgbClr val="565867"/>
                </a:solidFill>
                <a:latin typeface="Avenir"/>
                <a:ea typeface="Avenir"/>
                <a:cs typeface="Avenir"/>
                <a:sym typeface="Avenir"/>
              </a:rPr>
              <a:t>has the information you need to make informed career decisions</a:t>
            </a:r>
            <a:endParaRPr sz="3500">
              <a:solidFill>
                <a:srgbClr val="565867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4" name="Google Shape;84;p13"/>
          <p:cNvSpPr txBox="1"/>
          <p:nvPr/>
        </p:nvSpPr>
        <p:spPr>
          <a:xfrm>
            <a:off x="785150" y="8271675"/>
            <a:ext cx="16656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508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>
                <a:solidFill>
                  <a:srgbClr val="565867"/>
                </a:solidFill>
                <a:latin typeface="Avenir"/>
                <a:ea typeface="Avenir"/>
                <a:cs typeface="Avenir"/>
                <a:sym typeface="Avenir"/>
              </a:rPr>
              <a:t>Access Digital Career Counselor using your </a:t>
            </a:r>
            <a:r>
              <a:rPr lang="en-US" sz="3500">
                <a:solidFill>
                  <a:srgbClr val="565867"/>
                </a:solidFill>
                <a:highlight>
                  <a:srgbClr val="FFFF00"/>
                </a:highlight>
                <a:latin typeface="Avenir"/>
                <a:ea typeface="Avenir"/>
                <a:cs typeface="Avenir"/>
                <a:sym typeface="Avenir"/>
              </a:rPr>
              <a:t>*SCHOOL NAME*</a:t>
            </a:r>
            <a:r>
              <a:rPr lang="en-US" sz="3500">
                <a:solidFill>
                  <a:srgbClr val="565867"/>
                </a:solidFill>
                <a:latin typeface="Avenir"/>
                <a:ea typeface="Avenir"/>
                <a:cs typeface="Avenir"/>
                <a:sym typeface="Avenir"/>
              </a:rPr>
              <a:t> Single Sign-On Credentials: </a:t>
            </a:r>
            <a:r>
              <a:rPr lang="en-US" sz="3500">
                <a:solidFill>
                  <a:srgbClr val="565867"/>
                </a:solidFill>
                <a:highlight>
                  <a:srgbClr val="FFFF00"/>
                </a:highlight>
                <a:latin typeface="Avenir"/>
                <a:ea typeface="Avenir"/>
                <a:cs typeface="Avenir"/>
                <a:sym typeface="Avenir"/>
              </a:rPr>
              <a:t>*WEBSITE AND/OR QR CODE*</a:t>
            </a:r>
            <a:endParaRPr sz="1800">
              <a:solidFill>
                <a:srgbClr val="33475B"/>
              </a:solidFill>
              <a:highlight>
                <a:srgbClr val="FFFF00"/>
              </a:highlight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/>
        </p:nvSpPr>
        <p:spPr>
          <a:xfrm>
            <a:off x="1028700" y="781175"/>
            <a:ext cx="16230600" cy="10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35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n-US" sz="6000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rPr>
              <a:t>Module:</a:t>
            </a:r>
            <a:r>
              <a:rPr b="1" i="0" lang="en-US" sz="6000" u="none" cap="none" strike="noStrike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b="1" lang="en-US" sz="6000">
                <a:solidFill>
                  <a:srgbClr val="FF9452"/>
                </a:solidFill>
                <a:latin typeface="Avenir"/>
                <a:ea typeface="Avenir"/>
                <a:cs typeface="Avenir"/>
                <a:sym typeface="Avenir"/>
              </a:rPr>
              <a:t>Home (Career Feed)</a:t>
            </a:r>
            <a:endParaRPr b="1" i="0" sz="6000" u="none" cap="none" strike="noStrike">
              <a:solidFill>
                <a:srgbClr val="FF945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0" name="Google Shape;90;p14"/>
          <p:cNvSpPr txBox="1"/>
          <p:nvPr/>
        </p:nvSpPr>
        <p:spPr>
          <a:xfrm>
            <a:off x="1028700" y="2164625"/>
            <a:ext cx="16498500" cy="25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565867"/>
                </a:solidFill>
                <a:latin typeface="Avenir"/>
                <a:ea typeface="Avenir"/>
                <a:cs typeface="Avenir"/>
                <a:sym typeface="Avenir"/>
              </a:rPr>
              <a:t>With this Module you can…</a:t>
            </a:r>
            <a:endParaRPr sz="3500">
              <a:solidFill>
                <a:srgbClr val="565867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50850" lvl="0" marL="4572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65867"/>
              </a:buClr>
              <a:buSzPts val="3500"/>
              <a:buFont typeface="Avenir"/>
              <a:buChar char="●"/>
            </a:pPr>
            <a:r>
              <a:rPr lang="en-US" sz="3500">
                <a:solidFill>
                  <a:srgbClr val="565867"/>
                </a:solidFill>
                <a:latin typeface="Avenir"/>
                <a:ea typeface="Avenir"/>
                <a:cs typeface="Avenir"/>
                <a:sym typeface="Avenir"/>
              </a:rPr>
              <a:t>Click on interest areas you want to learn more about</a:t>
            </a:r>
            <a:endParaRPr sz="3500">
              <a:solidFill>
                <a:srgbClr val="565867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50850" lvl="0" marL="4572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65867"/>
              </a:buClr>
              <a:buSzPts val="3500"/>
              <a:buFont typeface="Avenir"/>
              <a:buChar char="●"/>
            </a:pPr>
            <a:r>
              <a:rPr lang="en-US" sz="3500">
                <a:solidFill>
                  <a:srgbClr val="565867"/>
                </a:solidFill>
                <a:latin typeface="Avenir"/>
                <a:ea typeface="Avenir"/>
                <a:cs typeface="Avenir"/>
                <a:sym typeface="Avenir"/>
              </a:rPr>
              <a:t>View YouTube videos and infographics related to those areas of interest</a:t>
            </a:r>
            <a:endParaRPr sz="3500">
              <a:solidFill>
                <a:srgbClr val="565867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50850" lvl="0" marL="4572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65867"/>
              </a:buClr>
              <a:buSzPts val="3500"/>
              <a:buFont typeface="Avenir"/>
              <a:buChar char="●"/>
            </a:pPr>
            <a:r>
              <a:rPr lang="en-US" sz="3500">
                <a:solidFill>
                  <a:srgbClr val="565867"/>
                </a:solidFill>
                <a:latin typeface="Avenir"/>
                <a:ea typeface="Avenir"/>
                <a:cs typeface="Avenir"/>
                <a:sym typeface="Avenir"/>
              </a:rPr>
              <a:t>Use the Search Bar to search for additional resources </a:t>
            </a:r>
            <a:endParaRPr sz="3500">
              <a:solidFill>
                <a:srgbClr val="565867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91" name="Google Shape;9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93983" y="5117525"/>
            <a:ext cx="4975866" cy="486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1625" y="5117525"/>
            <a:ext cx="8899425" cy="486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/>
        </p:nvSpPr>
        <p:spPr>
          <a:xfrm>
            <a:off x="1028700" y="781175"/>
            <a:ext cx="16230600" cy="10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35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n-US" sz="6000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rPr>
              <a:t>Module:</a:t>
            </a:r>
            <a:r>
              <a:rPr b="1" i="0" lang="en-US" sz="6000" u="none" cap="none" strike="noStrike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b="1" lang="en-US" sz="6000">
                <a:solidFill>
                  <a:srgbClr val="FF9452"/>
                </a:solidFill>
                <a:latin typeface="Avenir"/>
                <a:ea typeface="Avenir"/>
                <a:cs typeface="Avenir"/>
                <a:sym typeface="Avenir"/>
              </a:rPr>
              <a:t>Personality</a:t>
            </a:r>
            <a:endParaRPr b="1" i="0" sz="6000" u="none" cap="none" strike="noStrike">
              <a:solidFill>
                <a:srgbClr val="FF945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1028700" y="2164625"/>
            <a:ext cx="9532500" cy="45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565867"/>
                </a:solidFill>
                <a:latin typeface="Avenir"/>
                <a:ea typeface="Avenir"/>
                <a:cs typeface="Avenir"/>
                <a:sym typeface="Avenir"/>
              </a:rPr>
              <a:t>With this Module you can…</a:t>
            </a:r>
            <a:endParaRPr sz="3500">
              <a:solidFill>
                <a:srgbClr val="565867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50850" lvl="0" marL="4572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65867"/>
              </a:buClr>
              <a:buSzPts val="3500"/>
              <a:buFont typeface="Avenir"/>
              <a:buChar char="●"/>
            </a:pPr>
            <a:r>
              <a:rPr lang="en-US" sz="3500">
                <a:solidFill>
                  <a:srgbClr val="565867"/>
                </a:solidFill>
                <a:latin typeface="Avenir"/>
                <a:ea typeface="Avenir"/>
                <a:cs typeface="Avenir"/>
                <a:sym typeface="Avenir"/>
              </a:rPr>
              <a:t>Take a quick, 20-question personality assessment</a:t>
            </a:r>
            <a:endParaRPr sz="3500">
              <a:solidFill>
                <a:srgbClr val="565867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50850" lvl="0" marL="4572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65867"/>
              </a:buClr>
              <a:buSzPts val="3500"/>
              <a:buFont typeface="Avenir"/>
              <a:buChar char="●"/>
            </a:pPr>
            <a:r>
              <a:rPr lang="en-US" sz="3500">
                <a:solidFill>
                  <a:srgbClr val="565867"/>
                </a:solidFill>
                <a:latin typeface="Avenir"/>
                <a:ea typeface="Avenir"/>
                <a:cs typeface="Avenir"/>
                <a:sym typeface="Avenir"/>
              </a:rPr>
              <a:t>Learn more about your personality type by downloading your custom personality report</a:t>
            </a:r>
            <a:endParaRPr sz="3500">
              <a:solidFill>
                <a:srgbClr val="565867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50850" lvl="0" marL="4572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65867"/>
              </a:buClr>
              <a:buSzPts val="3500"/>
              <a:buFont typeface="Avenir"/>
              <a:buChar char="●"/>
            </a:pPr>
            <a:r>
              <a:rPr lang="en-US" sz="3500">
                <a:solidFill>
                  <a:srgbClr val="565867"/>
                </a:solidFill>
                <a:latin typeface="Avenir"/>
                <a:ea typeface="Avenir"/>
                <a:cs typeface="Avenir"/>
                <a:sym typeface="Avenir"/>
              </a:rPr>
              <a:t>Explore best and most common majors and jobs for your personality type</a:t>
            </a:r>
            <a:endParaRPr sz="3500">
              <a:solidFill>
                <a:srgbClr val="565867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99" name="Google Shape;9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84712" y="2605225"/>
            <a:ext cx="6193450" cy="5486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3025" y="7352525"/>
            <a:ext cx="6704076" cy="2391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/>
        </p:nvSpPr>
        <p:spPr>
          <a:xfrm>
            <a:off x="1028700" y="781175"/>
            <a:ext cx="16230600" cy="10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35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n-US" sz="6000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rPr>
              <a:t>Module:</a:t>
            </a:r>
            <a:r>
              <a:rPr b="1" i="0" lang="en-US" sz="6000" u="none" cap="none" strike="noStrike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b="1" lang="en-US" sz="6000">
                <a:solidFill>
                  <a:srgbClr val="FF9452"/>
                </a:solidFill>
                <a:latin typeface="Avenir"/>
                <a:ea typeface="Avenir"/>
                <a:cs typeface="Avenir"/>
                <a:sym typeface="Avenir"/>
              </a:rPr>
              <a:t>Outcomes</a:t>
            </a:r>
            <a:endParaRPr b="1" i="0" sz="6000" u="none" cap="none" strike="noStrike">
              <a:solidFill>
                <a:srgbClr val="FF945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1028700" y="2393225"/>
            <a:ext cx="6569100" cy="59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565867"/>
                </a:solidFill>
                <a:latin typeface="Avenir"/>
                <a:ea typeface="Avenir"/>
                <a:cs typeface="Avenir"/>
                <a:sym typeface="Avenir"/>
              </a:rPr>
              <a:t>With this Module you can…</a:t>
            </a:r>
            <a:endParaRPr sz="3500">
              <a:solidFill>
                <a:srgbClr val="565867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50850" lvl="0" marL="4572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65867"/>
              </a:buClr>
              <a:buSzPts val="3500"/>
              <a:buFont typeface="Avenir"/>
              <a:buChar char="●"/>
            </a:pPr>
            <a:r>
              <a:rPr lang="en-US" sz="3500">
                <a:solidFill>
                  <a:srgbClr val="565867"/>
                </a:solidFill>
                <a:latin typeface="Avenir"/>
                <a:ea typeface="Avenir"/>
                <a:cs typeface="Avenir"/>
                <a:sym typeface="Avenir"/>
              </a:rPr>
              <a:t>Explore career outcomes data from your fellow </a:t>
            </a:r>
            <a:r>
              <a:rPr lang="en-US" sz="3500">
                <a:solidFill>
                  <a:srgbClr val="565867"/>
                </a:solidFill>
                <a:highlight>
                  <a:srgbClr val="FFFF00"/>
                </a:highlight>
                <a:latin typeface="Avenir"/>
                <a:ea typeface="Avenir"/>
                <a:cs typeface="Avenir"/>
                <a:sym typeface="Avenir"/>
              </a:rPr>
              <a:t>*SCHOOL NAME*</a:t>
            </a:r>
            <a:r>
              <a:rPr lang="en-US" sz="3500">
                <a:solidFill>
                  <a:srgbClr val="565867"/>
                </a:solidFill>
                <a:latin typeface="Avenir"/>
                <a:ea typeface="Avenir"/>
                <a:cs typeface="Avenir"/>
                <a:sym typeface="Avenir"/>
              </a:rPr>
              <a:t> alumni</a:t>
            </a:r>
            <a:endParaRPr sz="3500">
              <a:solidFill>
                <a:srgbClr val="565867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50850" lvl="0" marL="4572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65867"/>
              </a:buClr>
              <a:buSzPts val="3500"/>
              <a:buFont typeface="Avenir"/>
              <a:buChar char="●"/>
            </a:pPr>
            <a:r>
              <a:rPr lang="en-US" sz="3500">
                <a:solidFill>
                  <a:srgbClr val="565867"/>
                </a:solidFill>
                <a:latin typeface="Avenir"/>
                <a:ea typeface="Avenir"/>
                <a:cs typeface="Avenir"/>
                <a:sym typeface="Avenir"/>
              </a:rPr>
              <a:t>Filter the data by major, employer, job category, and/or skill </a:t>
            </a:r>
            <a:endParaRPr sz="3500">
              <a:solidFill>
                <a:srgbClr val="565867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50850" lvl="0" marL="4572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65867"/>
              </a:buClr>
              <a:buSzPts val="3500"/>
              <a:buFont typeface="Avenir"/>
              <a:buChar char="●"/>
            </a:pPr>
            <a:r>
              <a:rPr lang="en-US" sz="3500">
                <a:solidFill>
                  <a:srgbClr val="565867"/>
                </a:solidFill>
                <a:latin typeface="Avenir"/>
                <a:ea typeface="Avenir"/>
                <a:cs typeface="Avenir"/>
                <a:sym typeface="Avenir"/>
              </a:rPr>
              <a:t>View salary </a:t>
            </a:r>
            <a:r>
              <a:rPr lang="en-US" sz="3500">
                <a:solidFill>
                  <a:srgbClr val="565867"/>
                </a:solidFill>
                <a:latin typeface="Avenir"/>
                <a:ea typeface="Avenir"/>
                <a:cs typeface="Avenir"/>
                <a:sym typeface="Avenir"/>
              </a:rPr>
              <a:t>information</a:t>
            </a:r>
            <a:r>
              <a:rPr lang="en-US" sz="3500">
                <a:solidFill>
                  <a:srgbClr val="565867"/>
                </a:solidFill>
                <a:latin typeface="Avenir"/>
                <a:ea typeface="Avenir"/>
                <a:cs typeface="Avenir"/>
                <a:sym typeface="Avenir"/>
              </a:rPr>
              <a:t> and common jobs</a:t>
            </a:r>
            <a:endParaRPr sz="3500">
              <a:solidFill>
                <a:srgbClr val="565867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 rotWithShape="1">
          <a:blip r:embed="rId3">
            <a:alphaModFix/>
          </a:blip>
          <a:srcRect b="0" l="0" r="0" t="12808"/>
          <a:stretch/>
        </p:blipFill>
        <p:spPr>
          <a:xfrm>
            <a:off x="8143500" y="2532701"/>
            <a:ext cx="9735576" cy="5458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/>
        </p:nvSpPr>
        <p:spPr>
          <a:xfrm>
            <a:off x="1028700" y="781175"/>
            <a:ext cx="16230600" cy="10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35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n-US" sz="6000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rPr>
              <a:t>Module:</a:t>
            </a:r>
            <a:r>
              <a:rPr b="1" i="0" lang="en-US" sz="6000" u="none" cap="none" strike="noStrike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b="1" lang="en-US" sz="6000">
                <a:solidFill>
                  <a:srgbClr val="FF9452"/>
                </a:solidFill>
                <a:latin typeface="Avenir"/>
                <a:ea typeface="Avenir"/>
                <a:cs typeface="Avenir"/>
                <a:sym typeface="Avenir"/>
              </a:rPr>
              <a:t>Search 360</a:t>
            </a:r>
            <a:endParaRPr b="1" i="0" sz="6000" u="none" cap="none" strike="noStrike">
              <a:solidFill>
                <a:srgbClr val="FF945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1028700" y="2393225"/>
            <a:ext cx="8306100" cy="59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565867"/>
                </a:solidFill>
                <a:latin typeface="Avenir"/>
                <a:ea typeface="Avenir"/>
                <a:cs typeface="Avenir"/>
                <a:sym typeface="Avenir"/>
              </a:rPr>
              <a:t>With this Module you can…</a:t>
            </a:r>
            <a:endParaRPr sz="3500">
              <a:solidFill>
                <a:srgbClr val="565867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50850" lvl="0" marL="4572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65867"/>
              </a:buClr>
              <a:buSzPts val="3500"/>
              <a:buFont typeface="Avenir"/>
              <a:buChar char="●"/>
            </a:pPr>
            <a:r>
              <a:rPr lang="en-US" sz="3500">
                <a:solidFill>
                  <a:srgbClr val="565867"/>
                </a:solidFill>
                <a:latin typeface="Avenir"/>
                <a:ea typeface="Avenir"/>
                <a:cs typeface="Avenir"/>
                <a:sym typeface="Avenir"/>
              </a:rPr>
              <a:t>Search our entire dataset of 135+ million people </a:t>
            </a:r>
            <a:endParaRPr sz="3500">
              <a:solidFill>
                <a:srgbClr val="565867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50850" lvl="0" marL="4572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65867"/>
              </a:buClr>
              <a:buSzPts val="3500"/>
              <a:buFont typeface="Avenir"/>
              <a:buChar char="●"/>
            </a:pPr>
            <a:r>
              <a:rPr lang="en-US" sz="3500">
                <a:solidFill>
                  <a:srgbClr val="565867"/>
                </a:solidFill>
                <a:latin typeface="Avenir"/>
                <a:ea typeface="Avenir"/>
                <a:cs typeface="Avenir"/>
                <a:sym typeface="Avenir"/>
              </a:rPr>
              <a:t>Search by Job Title or by Major </a:t>
            </a:r>
            <a:endParaRPr sz="3500">
              <a:solidFill>
                <a:srgbClr val="565867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50850" lvl="0" marL="4572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65867"/>
              </a:buClr>
              <a:buSzPts val="3500"/>
              <a:buFont typeface="Avenir"/>
              <a:buChar char="●"/>
            </a:pPr>
            <a:r>
              <a:rPr lang="en-US" sz="3500">
                <a:solidFill>
                  <a:srgbClr val="565867"/>
                </a:solidFill>
                <a:latin typeface="Avenir"/>
                <a:ea typeface="Avenir"/>
                <a:cs typeface="Avenir"/>
                <a:sym typeface="Avenir"/>
              </a:rPr>
              <a:t>View education outcomes, salary information, common jobs, top companies, and skills data for the people in your search</a:t>
            </a:r>
            <a:endParaRPr sz="3500">
              <a:solidFill>
                <a:srgbClr val="565867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50850" lvl="0" marL="4572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65867"/>
              </a:buClr>
              <a:buSzPts val="3500"/>
              <a:buFont typeface="Avenir"/>
              <a:buChar char="●"/>
            </a:pPr>
            <a:r>
              <a:rPr lang="en-US" sz="3500">
                <a:solidFill>
                  <a:srgbClr val="565867"/>
                </a:solidFill>
                <a:latin typeface="Avenir"/>
                <a:ea typeface="Avenir"/>
                <a:cs typeface="Avenir"/>
                <a:sym typeface="Avenir"/>
              </a:rPr>
              <a:t>Explore career paths from real people</a:t>
            </a:r>
            <a:endParaRPr sz="3500">
              <a:solidFill>
                <a:srgbClr val="565867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14" name="Google Shape;11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87200" y="2002175"/>
            <a:ext cx="7772400" cy="808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/>
        </p:nvSpPr>
        <p:spPr>
          <a:xfrm>
            <a:off x="1028700" y="781175"/>
            <a:ext cx="16230600" cy="10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35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n-US" sz="6000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rPr>
              <a:t>Module:</a:t>
            </a:r>
            <a:r>
              <a:rPr b="1" i="0" lang="en-US" sz="6000" u="none" cap="none" strike="noStrike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b="1" lang="en-US" sz="6000">
                <a:solidFill>
                  <a:srgbClr val="FF9452"/>
                </a:solidFill>
                <a:latin typeface="Avenir"/>
                <a:ea typeface="Avenir"/>
                <a:cs typeface="Avenir"/>
                <a:sym typeface="Avenir"/>
              </a:rPr>
              <a:t>Tuition</a:t>
            </a:r>
            <a:endParaRPr b="1" i="0" sz="6000" u="none" cap="none" strike="noStrike">
              <a:solidFill>
                <a:srgbClr val="FF945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1028700" y="2393225"/>
            <a:ext cx="8306100" cy="45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565867"/>
                </a:solidFill>
                <a:latin typeface="Avenir"/>
                <a:ea typeface="Avenir"/>
                <a:cs typeface="Avenir"/>
                <a:sym typeface="Avenir"/>
              </a:rPr>
              <a:t>With this Module you can…</a:t>
            </a:r>
            <a:endParaRPr sz="3500">
              <a:solidFill>
                <a:srgbClr val="565867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50850" lvl="0" marL="4572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65867"/>
              </a:buClr>
              <a:buSzPts val="3500"/>
              <a:buFont typeface="Avenir"/>
              <a:buChar char="●"/>
            </a:pPr>
            <a:r>
              <a:rPr lang="en-US" sz="3500">
                <a:solidFill>
                  <a:srgbClr val="565867"/>
                </a:solidFill>
                <a:latin typeface="Avenir"/>
                <a:ea typeface="Avenir"/>
                <a:cs typeface="Avenir"/>
                <a:sym typeface="Avenir"/>
              </a:rPr>
              <a:t>Put in your expected cost of education and your student loan terms to calculate your likely </a:t>
            </a:r>
            <a:r>
              <a:rPr lang="en-US" sz="3500">
                <a:solidFill>
                  <a:srgbClr val="565867"/>
                </a:solidFill>
                <a:latin typeface="Avenir"/>
                <a:ea typeface="Avenir"/>
                <a:cs typeface="Avenir"/>
                <a:sym typeface="Avenir"/>
              </a:rPr>
              <a:t>monthly</a:t>
            </a:r>
            <a:r>
              <a:rPr lang="en-US" sz="3500">
                <a:solidFill>
                  <a:srgbClr val="565867"/>
                </a:solidFill>
                <a:latin typeface="Avenir"/>
                <a:ea typeface="Avenir"/>
                <a:cs typeface="Avenir"/>
                <a:sym typeface="Avenir"/>
              </a:rPr>
              <a:t> payment</a:t>
            </a:r>
            <a:endParaRPr sz="3500">
              <a:solidFill>
                <a:srgbClr val="565867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50850" lvl="0" marL="4572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65867"/>
              </a:buClr>
              <a:buSzPts val="3500"/>
              <a:buFont typeface="Avenir"/>
              <a:buChar char="●"/>
            </a:pPr>
            <a:r>
              <a:rPr lang="en-US" sz="3500">
                <a:solidFill>
                  <a:srgbClr val="565867"/>
                </a:solidFill>
                <a:latin typeface="Avenir"/>
                <a:ea typeface="Avenir"/>
                <a:cs typeface="Avenir"/>
                <a:sym typeface="Avenir"/>
              </a:rPr>
              <a:t>Play around with different possible salary outcomes to see how they will influence your student loan repayment</a:t>
            </a:r>
            <a:endParaRPr sz="3500">
              <a:solidFill>
                <a:srgbClr val="565867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800" y="2393225"/>
            <a:ext cx="8403800" cy="641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